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8" r:id="rId2"/>
    <p:sldId id="300" r:id="rId3"/>
    <p:sldId id="301" r:id="rId4"/>
    <p:sldId id="296" r:id="rId5"/>
    <p:sldId id="299" r:id="rId6"/>
    <p:sldId id="302" r:id="rId7"/>
    <p:sldId id="303" r:id="rId8"/>
    <p:sldId id="304" r:id="rId9"/>
    <p:sldId id="305" r:id="rId10"/>
    <p:sldId id="306" r:id="rId11"/>
    <p:sldId id="3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ADA"/>
    <a:srgbClr val="D9D9D9"/>
    <a:srgbClr val="000000"/>
    <a:srgbClr val="2C3D50"/>
    <a:srgbClr val="24477A"/>
    <a:srgbClr val="66D3F5"/>
    <a:srgbClr val="5AB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960" autoAdjust="0"/>
    <p:restoredTop sz="94574" autoAdjust="0"/>
  </p:normalViewPr>
  <p:slideViewPr>
    <p:cSldViewPr snapToGrid="0">
      <p:cViewPr varScale="1">
        <p:scale>
          <a:sx n="50" d="100"/>
          <a:sy n="50" d="100"/>
        </p:scale>
        <p:origin x="184" y="16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2019/05/16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2019/05/16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4"/>
            <a:ext cx="8991600" cy="1249986"/>
          </a:xfrm>
          <a:solidFill>
            <a:schemeClr val="bg1"/>
          </a:solidFill>
        </p:spPr>
        <p:txBody>
          <a:bodyPr vert="horz" lIns="180000" tIns="180000" rIns="252000" bIns="180000" rtlCol="0" anchor="ctr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-1" y="6803351"/>
            <a:ext cx="11759999" cy="54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E9B03-C5EE-3F41-B0C4-E5FE488D9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3318" y="4126934"/>
            <a:ext cx="2046340" cy="930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0B70EB-AA77-D840-B4CA-F38456EB92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12109" y="1089059"/>
            <a:ext cx="2152650" cy="3619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8395FEE-D82E-AF4F-A6B1-F6C7AE1E73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6977" y="313466"/>
            <a:ext cx="1939023" cy="5809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D42085-742A-3647-85F2-0BDAC45F954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69737" y="1673195"/>
            <a:ext cx="1088613" cy="677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80B179-AAF0-1144-B72B-3F19A3DB1E3D}"/>
              </a:ext>
            </a:extLst>
          </p:cNvPr>
          <p:cNvSpPr txBox="1"/>
          <p:nvPr userDrawn="1"/>
        </p:nvSpPr>
        <p:spPr>
          <a:xfrm>
            <a:off x="9780102" y="5052674"/>
            <a:ext cx="2393852" cy="1785104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This project is made possible by a grant from </a:t>
            </a:r>
            <a:r>
              <a:rPr lang="en-US" sz="1000" b="1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the U.S. Institute of Museum and Library Services</a:t>
            </a:r>
            <a:r>
              <a:rPr lang="en-US" sz="10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(IMLS). IMLS Grant LG-70-18-0092-18. The DMTC is managed by the </a:t>
            </a:r>
            <a:r>
              <a:rPr lang="en-US" sz="1000" b="1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Earth Science Information Partners</a:t>
            </a:r>
            <a:r>
              <a:rPr lang="en-US" sz="10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, with development support provided by </a:t>
            </a:r>
            <a:r>
              <a:rPr lang="en-US" sz="1000" b="1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DataONE</a:t>
            </a:r>
            <a:r>
              <a:rPr lang="en-US" sz="10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000" b="1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USGS</a:t>
            </a:r>
            <a:r>
              <a:rPr lang="en-US" sz="10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 The views, findings, conclusions or recommendations expressed in this presentation do not necessarily represent those of the IMLS, or the other sponsor organizations. 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11760000" cy="54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ZA" dirty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</a:t>
            </a:r>
            <a:br>
              <a:rPr lang="en-ZA" dirty="0"/>
            </a:br>
            <a:r>
              <a:rPr lang="en-ZA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ZA" dirty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ZA" dirty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11760000" cy="54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</a:t>
            </a:r>
            <a:br>
              <a:rPr lang="en-ZA" dirty="0"/>
            </a:br>
            <a:r>
              <a:rPr lang="en-ZA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ZA" dirty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ZA" dirty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4" cy="6371351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Thank You</a:t>
            </a:r>
            <a:endParaRPr lang="en-ZA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11759998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rgbClr val="2C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0"/>
            <a:ext cx="11759998" cy="684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6D070-BCE3-244B-AF0F-6B57972AB2F4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432000" y="6417902"/>
            <a:ext cx="2686929" cy="33889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949" y="6439817"/>
            <a:ext cx="3684099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>
                <a:solidFill>
                  <a:srgbClr val="DADADA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F8A1A6-7B54-3B41-A653-45A588B52009}"/>
              </a:ext>
            </a:extLst>
          </p:cNvPr>
          <p:cNvSpPr/>
          <p:nvPr userDrawn="1"/>
        </p:nvSpPr>
        <p:spPr>
          <a:xfrm>
            <a:off x="8047122" y="6402685"/>
            <a:ext cx="371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solidFill>
                  <a:srgbClr val="DADADA"/>
                </a:solidFill>
              </a:rPr>
              <a:t>http://</a:t>
            </a:r>
            <a:r>
              <a:rPr lang="en-ZA" dirty="0" err="1">
                <a:solidFill>
                  <a:srgbClr val="DADADA"/>
                </a:solidFill>
              </a:rPr>
              <a:t>dmtclearinghouse.esipfed.org</a:t>
            </a:r>
            <a:endParaRPr lang="en-ZA" dirty="0">
              <a:solidFill>
                <a:srgbClr val="DAD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2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Hands pulling rope. ">
            <a:extLst>
              <a:ext uri="{FF2B5EF4-FFF2-40B4-BE49-F238E27FC236}">
                <a16:creationId xmlns:a16="http://schemas.microsoft.com/office/drawing/2014/main" id="{0A3010BB-18B6-F940-BC23-6734B98BCB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84" r="2084"/>
          <a:stretch>
            <a:fillRect/>
          </a:stretch>
        </p:blipFill>
        <p:spPr>
          <a:xfrm>
            <a:off x="-1" y="0"/>
            <a:ext cx="985817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1544" y="2811053"/>
            <a:ext cx="9100456" cy="1214847"/>
          </a:xfrm>
        </p:spPr>
        <p:txBody>
          <a:bodyPr/>
          <a:lstStyle/>
          <a:p>
            <a:r>
              <a:rPr lang="en-ZA" sz="4400" dirty="0"/>
              <a:t>Data Management Training Clearinghouse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1544" y="4025900"/>
            <a:ext cx="6689043" cy="580921"/>
          </a:xfrm>
        </p:spPr>
        <p:txBody>
          <a:bodyPr/>
          <a:lstStyle/>
          <a:p>
            <a:r>
              <a:rPr lang="en-ZA" dirty="0"/>
              <a:t>Welcome and Introductions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6148A-5DF1-CF42-AAE3-9010F64BD7EB}"/>
              </a:ext>
            </a:extLst>
          </p:cNvPr>
          <p:cNvSpPr txBox="1"/>
          <p:nvPr/>
        </p:nvSpPr>
        <p:spPr>
          <a:xfrm>
            <a:off x="0" y="6488668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large body of water&#10;&#10;Description automatically generated">
            <a:extLst>
              <a:ext uri="{FF2B5EF4-FFF2-40B4-BE49-F238E27FC236}">
                <a16:creationId xmlns:a16="http://schemas.microsoft.com/office/drawing/2014/main" id="{7BF30561-0DA6-6B40-8303-91989B226E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84" r="208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1544" y="2811053"/>
            <a:ext cx="9100456" cy="1214847"/>
          </a:xfrm>
        </p:spPr>
        <p:txBody>
          <a:bodyPr/>
          <a:lstStyle/>
          <a:p>
            <a:r>
              <a:rPr lang="en-ZA" sz="4400" dirty="0"/>
              <a:t>Data Management Training Clearinghouse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1544" y="4025900"/>
            <a:ext cx="6689043" cy="580921"/>
          </a:xfrm>
        </p:spPr>
        <p:txBody>
          <a:bodyPr/>
          <a:lstStyle/>
          <a:p>
            <a:r>
              <a:rPr lang="en-ZA" dirty="0"/>
              <a:t>Wrap-up and Workshop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323AC-CE97-D344-B328-8E681017D831}"/>
              </a:ext>
            </a:extLst>
          </p:cNvPr>
          <p:cNvSpPr txBox="1"/>
          <p:nvPr/>
        </p:nvSpPr>
        <p:spPr>
          <a:xfrm>
            <a:off x="0" y="6488668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</p:spTree>
    <p:extLst>
      <p:ext uri="{BB962C8B-B14F-4D97-AF65-F5344CB8AC3E}">
        <p14:creationId xmlns:p14="http://schemas.microsoft.com/office/powerpoint/2010/main" val="402032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3F5FA6A-394A-6B47-AC21-45F0C787D2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3874" b="23874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A666-530B-CE4F-9F84-1C8A0A44B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518053"/>
            <a:ext cx="5664000" cy="5383697"/>
          </a:xfrm>
          <a:solidFill>
            <a:schemeClr val="tx1">
              <a:alpha val="66000"/>
            </a:schemeClr>
          </a:solidFill>
        </p:spPr>
        <p:txBody>
          <a:bodyPr/>
          <a:lstStyle/>
          <a:p>
            <a:pPr algn="l"/>
            <a:r>
              <a:rPr lang="en-US" b="1" dirty="0"/>
              <a:t>Metadata &amp; Search Working Group </a:t>
            </a:r>
            <a:r>
              <a:rPr lang="en-US" dirty="0"/>
              <a:t>- assessing the current metadata schema used in the Clearinghouse and the search and browse capabilities built upon those metadata.</a:t>
            </a:r>
          </a:p>
          <a:p>
            <a:pPr algn="l"/>
            <a:r>
              <a:rPr lang="en-US" b="1" dirty="0"/>
              <a:t>Assessment Working Group </a:t>
            </a:r>
            <a:r>
              <a:rPr lang="en-US" dirty="0"/>
              <a:t>- prioritizing areas for assessment of the Clearinghouse and the training resources.</a:t>
            </a:r>
          </a:p>
          <a:p>
            <a:pPr algn="l"/>
            <a:r>
              <a:rPr lang="en-US" b="1" dirty="0"/>
              <a:t>Editorial Team </a:t>
            </a:r>
            <a:r>
              <a:rPr lang="en-US" dirty="0"/>
              <a:t>- contributing to the publication workflow for submitted training material metadata.</a:t>
            </a:r>
          </a:p>
          <a:p>
            <a:pPr algn="l"/>
            <a:r>
              <a:rPr lang="en-US" b="1" dirty="0"/>
              <a:t>Contributing New Materials </a:t>
            </a:r>
            <a:r>
              <a:rPr lang="en-US" dirty="0"/>
              <a:t>- identifying and providing metadata for integration into the Clearinghouse.</a:t>
            </a:r>
          </a:p>
          <a:p>
            <a:pPr algn="l"/>
            <a:endParaRPr lang="en-US" dirty="0"/>
          </a:p>
          <a:p>
            <a:pPr algn="l"/>
            <a:r>
              <a:rPr lang="en-US" sz="3200" dirty="0"/>
              <a:t>Workshop Evaluation:</a:t>
            </a:r>
          </a:p>
          <a:p>
            <a:pPr algn="l"/>
            <a:r>
              <a:rPr lang="en-US" sz="3200" dirty="0"/>
              <a:t>http://</a:t>
            </a:r>
            <a:r>
              <a:rPr lang="en-US" sz="3200" dirty="0" err="1"/>
              <a:t>bit.ly</a:t>
            </a:r>
            <a:r>
              <a:rPr lang="en-US" sz="3200" dirty="0"/>
              <a:t>/rdap2019-eval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EEAB3-92CB-8D42-9D34-13B13EF528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3ECB42-8CC3-E645-B062-78E24744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you can contribute</a:t>
            </a:r>
          </a:p>
        </p:txBody>
      </p:sp>
    </p:spTree>
    <p:extLst>
      <p:ext uri="{BB962C8B-B14F-4D97-AF65-F5344CB8AC3E}">
        <p14:creationId xmlns:p14="http://schemas.microsoft.com/office/powerpoint/2010/main" val="300121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Picture of Karl Benedict with a forest background">
            <a:extLst>
              <a:ext uri="{FF2B5EF4-FFF2-40B4-BE49-F238E27FC236}">
                <a16:creationId xmlns:a16="http://schemas.microsoft.com/office/drawing/2014/main" id="{DB5AEAA0-0F62-2744-BCF9-EFA247491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6023" y="3560791"/>
            <a:ext cx="2748899" cy="274889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D57DB-5A7B-9247-ACA6-EA102A77D1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BC6B03-3EE4-A440-9250-CC65D745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dirty="0"/>
              <a:t>Introductions – Who are We?    Who are You?</a:t>
            </a:r>
          </a:p>
        </p:txBody>
      </p:sp>
      <p:pic>
        <p:nvPicPr>
          <p:cNvPr id="7" name="Picture 6" descr="Picture of Sophie Hou with mountains in the background. ">
            <a:extLst>
              <a:ext uri="{FF2B5EF4-FFF2-40B4-BE49-F238E27FC236}">
                <a16:creationId xmlns:a16="http://schemas.microsoft.com/office/drawing/2014/main" id="{7EB94469-FFFB-474B-B0F8-DB7B442F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3" y="1117175"/>
            <a:ext cx="4454818" cy="2956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5096B-95E3-FB47-9F3F-3AD2EACC0890}"/>
              </a:ext>
            </a:extLst>
          </p:cNvPr>
          <p:cNvSpPr txBox="1"/>
          <p:nvPr/>
        </p:nvSpPr>
        <p:spPr>
          <a:xfrm>
            <a:off x="3687516" y="1149853"/>
            <a:ext cx="1523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Sophie</a:t>
            </a:r>
          </a:p>
          <a:p>
            <a:r>
              <a:rPr lang="en-US" sz="3600" dirty="0" err="1"/>
              <a:t>Hou</a:t>
            </a:r>
            <a:endParaRPr lang="en-US" sz="3600" dirty="0"/>
          </a:p>
        </p:txBody>
      </p:sp>
      <p:pic>
        <p:nvPicPr>
          <p:cNvPr id="9" name="Picture 8" descr="Portrait of Nancy Hoebelheinrich.">
            <a:extLst>
              <a:ext uri="{FF2B5EF4-FFF2-40B4-BE49-F238E27FC236}">
                <a16:creationId xmlns:a16="http://schemas.microsoft.com/office/drawing/2014/main" id="{31689F71-2FA6-5E4E-AA58-947312C8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223" y="862868"/>
            <a:ext cx="3827236" cy="3827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91499-120D-EA43-B245-EB10BE93C733}"/>
              </a:ext>
            </a:extLst>
          </p:cNvPr>
          <p:cNvSpPr txBox="1"/>
          <p:nvPr/>
        </p:nvSpPr>
        <p:spPr>
          <a:xfrm>
            <a:off x="7992252" y="3540490"/>
            <a:ext cx="31422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Nancy</a:t>
            </a:r>
          </a:p>
          <a:p>
            <a:r>
              <a:rPr lang="en-US" sz="3600" dirty="0" err="1">
                <a:solidFill>
                  <a:schemeClr val="bg1"/>
                </a:solidFill>
              </a:rPr>
              <a:t>Hoebelheinrich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40644-1360-C749-A921-0D031EA49D9B}"/>
              </a:ext>
            </a:extLst>
          </p:cNvPr>
          <p:cNvSpPr txBox="1"/>
          <p:nvPr/>
        </p:nvSpPr>
        <p:spPr>
          <a:xfrm>
            <a:off x="4766023" y="5240621"/>
            <a:ext cx="1907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Karl</a:t>
            </a:r>
          </a:p>
          <a:p>
            <a:r>
              <a:rPr lang="en-US" sz="3600" dirty="0">
                <a:solidFill>
                  <a:schemeClr val="bg1"/>
                </a:solidFill>
              </a:rPr>
              <a:t>Benedict</a:t>
            </a:r>
          </a:p>
        </p:txBody>
      </p:sp>
    </p:spTree>
    <p:extLst>
      <p:ext uri="{BB962C8B-B14F-4D97-AF65-F5344CB8AC3E}">
        <p14:creationId xmlns:p14="http://schemas.microsoft.com/office/powerpoint/2010/main" val="182088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61E4B8-76FC-B448-AEA5-657FB017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706"/>
          <a:stretch/>
        </p:blipFill>
        <p:spPr>
          <a:xfrm>
            <a:off x="0" y="-1404844"/>
            <a:ext cx="12192000" cy="7776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FACEB-17F8-EF4A-961B-AFFA56A9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60" y="-331057"/>
            <a:ext cx="3932037" cy="1411276"/>
          </a:xfrm>
        </p:spPr>
        <p:txBody>
          <a:bodyPr/>
          <a:lstStyle/>
          <a:p>
            <a:r>
              <a:rPr lang="en-US" dirty="0"/>
              <a:t>Please tell us a bit about yourself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46F22-4BD5-0F42-B51A-58B67B99AEF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F2806-CCB3-1240-BE20-952E020B4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89500" y="3726180"/>
            <a:ext cx="6974640" cy="381158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Your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Affiliation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Role in Research in Your Organization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One Thing You Would Like to Get out of the Workshop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5F36B-59EA-AA48-A45D-CF67E9657C22}"/>
              </a:ext>
            </a:extLst>
          </p:cNvPr>
          <p:cNvSpPr/>
          <p:nvPr/>
        </p:nvSpPr>
        <p:spPr>
          <a:xfrm>
            <a:off x="5879998" y="-78964"/>
            <a:ext cx="6974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EBEBEB"/>
                </a:solidFill>
                <a:latin typeface="Helvetica" pitchFamily="2" charset="0"/>
              </a:rPr>
              <a:t>Photo Credit: J J (http://</a:t>
            </a:r>
            <a:r>
              <a:rPr lang="en-US" i="1" dirty="0" err="1">
                <a:solidFill>
                  <a:srgbClr val="EBEBEB"/>
                </a:solidFill>
                <a:latin typeface="Helvetica" pitchFamily="2" charset="0"/>
              </a:rPr>
              <a:t>tinyurl.com</a:t>
            </a:r>
            <a:r>
              <a:rPr lang="en-US" i="1" dirty="0">
                <a:solidFill>
                  <a:srgbClr val="EBEBEB"/>
                </a:solidFill>
                <a:latin typeface="Helvetica" pitchFamily="2" charset="0"/>
              </a:rPr>
              <a:t>/ood3en5) - </a:t>
            </a:r>
            <a:r>
              <a:rPr lang="en-US" i="1" dirty="0" err="1">
                <a:solidFill>
                  <a:srgbClr val="EBEBEB"/>
                </a:solidFill>
                <a:latin typeface="Helvetica" pitchFamily="2" charset="0"/>
              </a:rPr>
              <a:t>CC:by-nc-nd</a:t>
            </a:r>
            <a:endParaRPr lang="en-US" dirty="0">
              <a:solidFill>
                <a:srgbClr val="EBEBEB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3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" r="1860"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6933" y="2798354"/>
            <a:ext cx="4555067" cy="1013684"/>
          </a:xfrm>
        </p:spPr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0545" y="3957705"/>
            <a:ext cx="5127998" cy="316800"/>
          </a:xfrm>
        </p:spPr>
        <p:txBody>
          <a:bodyPr/>
          <a:lstStyle/>
          <a:p>
            <a:r>
              <a:rPr lang="en-ZA" dirty="0"/>
              <a:t>Karl Benedict, Nancy </a:t>
            </a:r>
            <a:r>
              <a:rPr lang="en-ZA" dirty="0" err="1"/>
              <a:t>Hoebelheinrich</a:t>
            </a:r>
            <a:r>
              <a:rPr lang="en-ZA" dirty="0"/>
              <a:t>, Sophie </a:t>
            </a:r>
            <a:r>
              <a:rPr lang="en-ZA" dirty="0" err="1"/>
              <a:t>Hou</a:t>
            </a:r>
            <a:endParaRPr lang="en-ZA" dirty="0"/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0545" y="4352816"/>
            <a:ext cx="5127997" cy="316800"/>
          </a:xfrm>
        </p:spPr>
        <p:txBody>
          <a:bodyPr/>
          <a:lstStyle/>
          <a:p>
            <a:r>
              <a:rPr lang="en-ZA" dirty="0"/>
              <a:t>http://dmtclearinghouse.esipfed.org/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2552" y="4388823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 up of a metal pole&#10;&#10;Description automatically generated">
            <a:extLst>
              <a:ext uri="{FF2B5EF4-FFF2-40B4-BE49-F238E27FC236}">
                <a16:creationId xmlns:a16="http://schemas.microsoft.com/office/drawing/2014/main" id="{4962669E-4968-D84A-B3A3-7827513FC3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67" t="12157" r="67" b="41265"/>
          <a:stretch/>
        </p:blipFill>
        <p:spPr>
          <a:xfrm>
            <a:off x="0" y="0"/>
            <a:ext cx="9780588" cy="6804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1544" y="2811053"/>
            <a:ext cx="9100456" cy="1214847"/>
          </a:xfrm>
        </p:spPr>
        <p:txBody>
          <a:bodyPr/>
          <a:lstStyle/>
          <a:p>
            <a:r>
              <a:rPr lang="en-ZA" sz="4400" dirty="0"/>
              <a:t>Data Management Training Clearinghouse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1544" y="4025900"/>
            <a:ext cx="6689043" cy="580921"/>
          </a:xfrm>
        </p:spPr>
        <p:txBody>
          <a:bodyPr/>
          <a:lstStyle/>
          <a:p>
            <a:r>
              <a:rPr lang="en-ZA" dirty="0"/>
              <a:t>Background, Workshop Goals and Objectives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323AC-CE97-D344-B328-8E681017D831}"/>
              </a:ext>
            </a:extLst>
          </p:cNvPr>
          <p:cNvSpPr txBox="1"/>
          <p:nvPr/>
        </p:nvSpPr>
        <p:spPr>
          <a:xfrm>
            <a:off x="0" y="6488668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</p:spTree>
    <p:extLst>
      <p:ext uri="{BB962C8B-B14F-4D97-AF65-F5344CB8AC3E}">
        <p14:creationId xmlns:p14="http://schemas.microsoft.com/office/powerpoint/2010/main" val="136349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F88A-F94B-8D48-B7C4-37632FEC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Training Clearinghouse 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A08E2-8667-0D4E-A627-549D5091BB0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8" name="Content Placeholder 7" descr="Screenshot of the Earth Science Information Partners Data Management Training Clearinghouse home page. ">
            <a:extLst>
              <a:ext uri="{FF2B5EF4-FFF2-40B4-BE49-F238E27FC236}">
                <a16:creationId xmlns:a16="http://schemas.microsoft.com/office/drawing/2014/main" id="{86AF6127-639E-FA46-9668-FF6C2C5D9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285" y="117054"/>
            <a:ext cx="7134715" cy="625429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4B176-624E-0547-A4F0-E5604EB94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Work Started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Content in 2016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Funded by USGS, </a:t>
            </a:r>
            <a:r>
              <a:rPr lang="en-US" sz="3200" dirty="0" err="1"/>
              <a:t>DataONE</a:t>
            </a:r>
            <a:r>
              <a:rPr lang="en-US" sz="3200" dirty="0"/>
              <a:t>, and the Earth Science Information Partners (ESIP)</a:t>
            </a:r>
          </a:p>
        </p:txBody>
      </p:sp>
    </p:spTree>
    <p:extLst>
      <p:ext uri="{BB962C8B-B14F-4D97-AF65-F5344CB8AC3E}">
        <p14:creationId xmlns:p14="http://schemas.microsoft.com/office/powerpoint/2010/main" val="305353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A093-C1C9-0945-B9CC-A40443E5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Development Supported by IMLS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DD73D-C577-8348-887C-8424C0AFF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8" name="Content Placeholder 7" descr="Graph showing progressive growth of the number of items in the Data Management Training Clearinghouse from 31 published resources in 2016 to 348 in May 2019. ">
            <a:extLst>
              <a:ext uri="{FF2B5EF4-FFF2-40B4-BE49-F238E27FC236}">
                <a16:creationId xmlns:a16="http://schemas.microsoft.com/office/drawing/2014/main" id="{F017ED4C-A74C-E247-BD04-00D23B9CF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9195" y="1325918"/>
            <a:ext cx="6820805" cy="420616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3374A-1E4C-6043-80EF-3BB4C84F8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July 2018 – Start of 3 year project to enhance the DMTC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/>
              <a:t>Metadata/Search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/>
              <a:t>Assessment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/>
              <a:t>Diversity of 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/>
              <a:t>Quantity of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D1CDB-FBCB-134F-94E1-A204AA993EB7}"/>
              </a:ext>
            </a:extLst>
          </p:cNvPr>
          <p:cNvSpPr txBox="1"/>
          <p:nvPr/>
        </p:nvSpPr>
        <p:spPr>
          <a:xfrm>
            <a:off x="6168262" y="1137638"/>
            <a:ext cx="436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Training Resources in the DMTC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5521755-6C82-D44A-91F3-61B448B7A478}"/>
              </a:ext>
            </a:extLst>
          </p:cNvPr>
          <p:cNvSpPr/>
          <p:nvPr/>
        </p:nvSpPr>
        <p:spPr>
          <a:xfrm rot="5400000">
            <a:off x="6606520" y="795271"/>
            <a:ext cx="369333" cy="2465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58FC4-F860-9E43-B83E-817102882E10}"/>
              </a:ext>
            </a:extLst>
          </p:cNvPr>
          <p:cNvSpPr txBox="1"/>
          <p:nvPr/>
        </p:nvSpPr>
        <p:spPr>
          <a:xfrm>
            <a:off x="5878917" y="1621719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 development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F9AE093-0E1F-F840-BC08-79FE943438C2}"/>
              </a:ext>
            </a:extLst>
          </p:cNvPr>
          <p:cNvSpPr/>
          <p:nvPr/>
        </p:nvSpPr>
        <p:spPr>
          <a:xfrm rot="5400000">
            <a:off x="9603040" y="297476"/>
            <a:ext cx="369333" cy="34442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C2C358-7187-3448-84CB-32B9E7AD76B7}"/>
              </a:ext>
            </a:extLst>
          </p:cNvPr>
          <p:cNvSpPr txBox="1"/>
          <p:nvPr/>
        </p:nvSpPr>
        <p:spPr>
          <a:xfrm>
            <a:off x="8748848" y="1613373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IMLS Project (continuing)</a:t>
            </a:r>
          </a:p>
        </p:txBody>
      </p:sp>
    </p:spTree>
    <p:extLst>
      <p:ext uri="{BB962C8B-B14F-4D97-AF65-F5344CB8AC3E}">
        <p14:creationId xmlns:p14="http://schemas.microsoft.com/office/powerpoint/2010/main" val="202190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dart, ground, indoor&#10;&#10;Description automatically generated">
            <a:extLst>
              <a:ext uri="{FF2B5EF4-FFF2-40B4-BE49-F238E27FC236}">
                <a16:creationId xmlns:a16="http://schemas.microsoft.com/office/drawing/2014/main" id="{6D622FE8-4D26-2142-9348-D29C43FA68E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811" b="10811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713EB-BCEB-6443-9D88-67457C0D2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28000" y="1963680"/>
            <a:ext cx="5664000" cy="2930640"/>
          </a:xfrm>
          <a:solidFill>
            <a:schemeClr val="tx1">
              <a:alpha val="57000"/>
            </a:schemeClr>
          </a:solidFill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Increase the visibility and use of the existing materials of the DMTC through hands-on work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Enable interested workshop participants to serve as contributors and reviewers if interested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Identify gaps in materials and test usability of the DMTC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Recruit participants in the IMLS project’s </a:t>
            </a:r>
            <a:r>
              <a:rPr lang="en-US" i="1" dirty="0"/>
              <a:t>Metadata and Assessment Working Groups, and Editorial Team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D0922-C576-A446-944A-D546101CE16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600426-C52C-A745-9BD2-BEBFC3C2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40" y="975061"/>
            <a:ext cx="11328000" cy="432000"/>
          </a:xfrm>
        </p:spPr>
        <p:txBody>
          <a:bodyPr/>
          <a:lstStyle/>
          <a:p>
            <a:r>
              <a:rPr lang="en-US" dirty="0"/>
              <a:t>Today’s  Goals </a:t>
            </a:r>
            <a:br>
              <a:rPr lang="en-US" dirty="0"/>
            </a:br>
            <a:r>
              <a:rPr lang="en-US" dirty="0"/>
              <a:t>and Objectives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158805-BC97-9045-A727-0558158AA740}"/>
              </a:ext>
            </a:extLst>
          </p:cNvPr>
          <p:cNvSpPr txBox="1"/>
          <p:nvPr/>
        </p:nvSpPr>
        <p:spPr>
          <a:xfrm>
            <a:off x="0" y="5990308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</p:spTree>
    <p:extLst>
      <p:ext uri="{BB962C8B-B14F-4D97-AF65-F5344CB8AC3E}">
        <p14:creationId xmlns:p14="http://schemas.microsoft.com/office/powerpoint/2010/main" val="98397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blackboard&#10;&#10;Description automatically generated">
            <a:extLst>
              <a:ext uri="{FF2B5EF4-FFF2-40B4-BE49-F238E27FC236}">
                <a16:creationId xmlns:a16="http://schemas.microsoft.com/office/drawing/2014/main" id="{08DDD321-220F-1B45-86EA-9C49AAE9A9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4147" t="3134" r="-51580" b="19828"/>
          <a:stretch/>
        </p:blipFill>
        <p:spPr>
          <a:xfrm>
            <a:off x="0" y="1"/>
            <a:ext cx="12192000" cy="637135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1246-B412-6B45-8D24-3D1CD7F93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5120" y="932466"/>
            <a:ext cx="5084880" cy="4992833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Demonstration of the DMTC through directed participation</a:t>
            </a:r>
          </a:p>
          <a:p>
            <a:pPr marL="885825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Collection of  feedback on the usability and user friendliness of the search process</a:t>
            </a:r>
          </a:p>
          <a:p>
            <a:pPr algn="l"/>
            <a:r>
              <a:rPr lang="en-US" dirty="0"/>
              <a:t>Break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Practice  locating resources as a particular persona – </a:t>
            </a:r>
            <a:r>
              <a:rPr lang="en-US" i="1" dirty="0">
                <a:solidFill>
                  <a:schemeClr val="bg1"/>
                </a:solidFill>
              </a:rPr>
              <a:t>Learner </a:t>
            </a:r>
            <a:r>
              <a:rPr lang="en-US" dirty="0">
                <a:solidFill>
                  <a:schemeClr val="bg1"/>
                </a:solidFill>
              </a:rPr>
              <a:t> or </a:t>
            </a:r>
            <a:r>
              <a:rPr lang="en-US" i="1" dirty="0">
                <a:solidFill>
                  <a:schemeClr val="bg1"/>
                </a:solidFill>
              </a:rPr>
              <a:t>Teacher</a:t>
            </a:r>
          </a:p>
          <a:p>
            <a:pPr marL="885825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Focus on  resource metadata </a:t>
            </a:r>
          </a:p>
          <a:p>
            <a:pPr marL="885825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Hands-on practice  with search </a:t>
            </a:r>
          </a:p>
          <a:p>
            <a:pPr marL="885825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Document search process and results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Demonstration/tutorial  of resource submission process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Wrap-up and </a:t>
            </a:r>
            <a:r>
              <a:rPr lang="en-US" dirty="0"/>
              <a:t> next steps</a:t>
            </a:r>
          </a:p>
          <a:p>
            <a:pPr marL="885825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Workshop evaluation</a:t>
            </a:r>
          </a:p>
          <a:p>
            <a:pPr marL="885825" lvl="1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Interest in continuing to engage with the DMTC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3B6A5-3AA3-B343-97D6-7B850A173BC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4B31C-0C2D-8C4D-83F8-32F4E06668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E088BE-B04F-D248-903D-C873E0F9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Workshop Outline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6C5D4-541C-0B48-A4A9-E3BAA9765DEB}"/>
              </a:ext>
            </a:extLst>
          </p:cNvPr>
          <p:cNvSpPr txBox="1"/>
          <p:nvPr/>
        </p:nvSpPr>
        <p:spPr>
          <a:xfrm>
            <a:off x="0" y="5990308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Shutterstock</a:t>
            </a:r>
          </a:p>
        </p:txBody>
      </p:sp>
    </p:spTree>
    <p:extLst>
      <p:ext uri="{BB962C8B-B14F-4D97-AF65-F5344CB8AC3E}">
        <p14:creationId xmlns:p14="http://schemas.microsoft.com/office/powerpoint/2010/main" val="193297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MTC-IMLS-PPTX-Template" id="{A2335E97-0F43-094D-9BF0-ADD0A4DB5B2C}" vid="{79DA35F8-6D2E-2A4C-87FB-D00E173C99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404</Words>
  <Application>Microsoft Macintosh PowerPoint</Application>
  <PresentationFormat>Widescreen</PresentationFormat>
  <Paragraphs>74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Candara</vt:lpstr>
      <vt:lpstr>Corbel</vt:lpstr>
      <vt:lpstr>Helvetica</vt:lpstr>
      <vt:lpstr>Times New Roman</vt:lpstr>
      <vt:lpstr>Office Theme</vt:lpstr>
      <vt:lpstr>Data Management Training Clearinghouse</vt:lpstr>
      <vt:lpstr>Introductions – Who are We?    Who are You?</vt:lpstr>
      <vt:lpstr>Please tell us a bit about yourself</vt:lpstr>
      <vt:lpstr>Thank You</vt:lpstr>
      <vt:lpstr>Data Management Training Clearinghouse</vt:lpstr>
      <vt:lpstr>Data Management Training Clearinghouse Background</vt:lpstr>
      <vt:lpstr>Continued Development Supported by IMLS</vt:lpstr>
      <vt:lpstr>Today’s  Goals  and Objectives</vt:lpstr>
      <vt:lpstr>Workshop Outline</vt:lpstr>
      <vt:lpstr>Data Management Training Clearinghouse</vt:lpstr>
      <vt:lpstr>How you can contribute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Karl Benedict</dc:creator>
  <cp:lastModifiedBy/>
  <cp:revision>1</cp:revision>
  <dcterms:created xsi:type="dcterms:W3CDTF">2019-05-14T15:20:57Z</dcterms:created>
  <dcterms:modified xsi:type="dcterms:W3CDTF">2019-05-16T12:33:34Z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2018-08-01T18:59:51.9197316Z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